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4" r:id="rId8"/>
    <p:sldId id="315" r:id="rId9"/>
    <p:sldId id="316" r:id="rId10"/>
    <p:sldId id="317" r:id="rId11"/>
    <p:sldId id="318" r:id="rId12"/>
    <p:sldId id="31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08" d="100"/>
          <a:sy n="108" d="100"/>
        </p:scale>
        <p:origin x="69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Requirement</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endParaRPr lang="en-US" dirty="0"/>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2B69C150-C962-46ED-A032-6DFF25CF63C4}">
      <dgm:prSet/>
      <dgm:spPr/>
      <dgm:t>
        <a:bodyPr/>
        <a:lstStyle/>
        <a:p>
          <a:r>
            <a:rPr lang="en-US" dirty="0"/>
            <a:t>Executions</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784C4D9C-6BD9-46A6-818E-2F9E32A0005D}">
      <dgm:prSet/>
      <dgm:spPr/>
      <dgm:t>
        <a:bodyPr/>
        <a:lstStyle/>
        <a:p>
          <a:r>
            <a:rPr lang="en-US" dirty="0"/>
            <a:t>Solutions</a:t>
          </a:r>
        </a:p>
      </dgm:t>
    </dgm:pt>
    <dgm:pt modelId="{C821C06E-AE69-427E-BAC3-DD095C5F5DE2}" type="sibTrans" cxnId="{46802EFC-9BBB-47EF-8ED9-9055FA2CDFB1}">
      <dgm:prSet/>
      <dgm:spPr/>
      <dgm:t>
        <a:bodyPr/>
        <a:lstStyle/>
        <a:p>
          <a:endParaRPr lang="en-US"/>
        </a:p>
      </dgm:t>
    </dgm:pt>
    <dgm:pt modelId="{8A955203-16FE-4E4A-A198-0745DE545A9D}" type="parTrans" cxnId="{46802EFC-9BBB-47EF-8ED9-9055FA2CDFB1}">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517CB325-62EC-4E0E-91C0-0C1B58BB5F0A}" srcId="{470436C2-AB8C-44D2-A601-D202EF28CAB9}" destId="{FA711432-52FF-449A-96AC-E9B964DAEC35}" srcOrd="0" destOrd="0" parTransId="{548254CE-91A1-47E3-A412-38531D7A795D}" sibTransId="{C416A550-A52D-406F-B186-5FDD3F472F71}"/>
    <dgm:cxn modelId="{53019453-0969-41D9-8CC8-44ED82421A39}" type="presOf" srcId="{B52194AD-BC1D-40A5-8061-74ED970CF0EC}" destId="{CF9C7F8B-ACA5-4AF8-A08B-0E80CF03A32B}"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FA711432-52FF-449A-96AC-E9B964DAEC35}">
      <dgm:prSet/>
      <dgm:spPr/>
      <dgm:t>
        <a:bodyPr/>
        <a:lstStyle/>
        <a:p>
          <a:r>
            <a:rPr lang="en-US" dirty="0"/>
            <a:t>Library</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2B69C150-C962-46ED-A032-6DFF25CF63C4}">
      <dgm:prSet/>
      <dgm:spPr/>
      <dgm:t>
        <a:bodyPr/>
        <a:lstStyle/>
        <a:p>
          <a:r>
            <a:rPr lang="en-US" dirty="0"/>
            <a:t>Executions</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F3640175-5629-4DC9-B69A-825E279ED299}" type="pres">
      <dgm:prSet presAssocID="{FA711432-52FF-449A-96AC-E9B964DAEC35}" presName="composite" presStyleCnt="0"/>
      <dgm:spPr/>
    </dgm:pt>
    <dgm:pt modelId="{497317B6-F0D0-4B41-8195-B5C4C68D0A69}" type="pres">
      <dgm:prSet presAssocID="{FA711432-52FF-449A-96AC-E9B964DAEC35}" presName="Parent1" presStyleLbl="alignNode1" presStyleIdx="0" presStyleCnt="2">
        <dgm:presLayoutVars>
          <dgm:chMax val="1"/>
          <dgm:chPref val="1"/>
          <dgm:bulletEnabled val="1"/>
        </dgm:presLayoutVars>
      </dgm:prSet>
      <dgm:spPr/>
    </dgm:pt>
    <dgm:pt modelId="{3145F136-7DCF-4D12-B7EC-103A31A9E6AC}" type="pres">
      <dgm:prSet presAssocID="{FA711432-52FF-449A-96AC-E9B964DAEC35}" presName="Childtext1" presStyleLbl="revTx" presStyleIdx="0" presStyleCnt="2">
        <dgm:presLayoutVars>
          <dgm:chMax val="0"/>
          <dgm:chPref val="0"/>
          <dgm:bulletEnabled/>
        </dgm:presLayoutVars>
      </dgm:prSet>
      <dgm:spPr/>
    </dgm:pt>
    <dgm:pt modelId="{872699CA-679F-4D5E-8F11-01B90C910EF5}" type="pres">
      <dgm:prSet presAssocID="{FA711432-52FF-449A-96AC-E9B964DAEC35}" presName="ConnectLine" presStyleLbl="sibTrans1D1" presStyleIdx="0" presStyleCnt="2"/>
      <dgm:spPr>
        <a:noFill/>
        <a:ln w="12700" cap="rnd" cmpd="sng" algn="ctr">
          <a:solidFill>
            <a:schemeClr val="accent1">
              <a:hueOff val="0"/>
              <a:satOff val="0"/>
              <a:lumOff val="0"/>
              <a:alphaOff val="0"/>
            </a:schemeClr>
          </a:solidFill>
          <a:prstDash val="dash"/>
        </a:ln>
        <a:effectLst/>
      </dgm:spPr>
    </dgm:pt>
    <dgm:pt modelId="{BC0B72C8-4E76-46A5-B606-D8B66E4CBD5C}" type="pres">
      <dgm:prSet presAssocID="{FA711432-52FF-449A-96AC-E9B964DAEC35}" presName="ConnectLineEnd" presStyleLbl="node1" presStyleIdx="0" presStyleCnt="2"/>
      <dgm:spPr/>
    </dgm:pt>
    <dgm:pt modelId="{09FD6FBA-F5DC-4D96-9DDE-36A6EE0C4184}" type="pres">
      <dgm:prSet presAssocID="{FA711432-52FF-449A-96AC-E9B964DAEC35}" presName="EmptyPane" presStyleCnt="0"/>
      <dgm:spPr/>
    </dgm:pt>
    <dgm:pt modelId="{6A4B284A-4C67-47C7-9161-0EB12525D3FA}" type="pres">
      <dgm:prSet presAssocID="{C416A550-A52D-406F-B186-5FDD3F472F71}" presName="spaceBetweenRectangles" presStyleLbl="fgAcc1" presStyleIdx="0" presStyleCnt="1"/>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1" presStyleCnt="2">
        <dgm:presLayoutVars>
          <dgm:chMax val="1"/>
          <dgm:chPref val="1"/>
          <dgm:bulletEnabled val="1"/>
        </dgm:presLayoutVars>
      </dgm:prSet>
      <dgm:spPr/>
    </dgm:pt>
    <dgm:pt modelId="{5401E5BC-5137-49E4-9201-53966AC64854}" type="pres">
      <dgm:prSet presAssocID="{2B69C150-C962-46ED-A032-6DFF25CF63C4}" presName="Childtext1" presStyleLbl="revTx" presStyleIdx="1" presStyleCnt="2">
        <dgm:presLayoutVars>
          <dgm:chMax val="0"/>
          <dgm:chPref val="0"/>
          <dgm:bulletEnabled/>
        </dgm:presLayoutVars>
      </dgm:prSet>
      <dgm:spPr/>
    </dgm:pt>
    <dgm:pt modelId="{74850E5A-A27F-4C49-B524-9BDA42FD5C7E}" type="pres">
      <dgm:prSet presAssocID="{2B69C150-C962-46ED-A032-6DFF25CF63C4}" presName="ConnectLine" presStyleLbl="sibTrans1D1" presStyleIdx="1" presStyleCnt="2"/>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1" presStyleCnt="2"/>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1" destOrd="0" parTransId="{985FED35-869E-42B1-BCFA-A365B4BDACEE}" sibTransId="{C2F2AFDD-9240-4783-9934-D9D85FC72453}"/>
    <dgm:cxn modelId="{517CB325-62EC-4E0E-91C0-0C1B58BB5F0A}" srcId="{B52194AD-BC1D-40A5-8061-74ED970CF0EC}" destId="{FA711432-52FF-449A-96AC-E9B964DAEC35}" srcOrd="0" destOrd="0" parTransId="{548254CE-91A1-47E3-A412-38531D7A795D}" sibTransId="{C416A550-A52D-406F-B186-5FDD3F472F71}"/>
    <dgm:cxn modelId="{53019453-0969-41D9-8CC8-44ED82421A39}" type="presOf" srcId="{B52194AD-BC1D-40A5-8061-74ED970CF0EC}" destId="{CF9C7F8B-ACA5-4AF8-A08B-0E80CF03A32B}"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0441DDCF-CCFC-4873-91AA-471B0BB6CC24}" type="presOf" srcId="{FA711432-52FF-449A-96AC-E9B964DAEC35}" destId="{497317B6-F0D0-4B41-8195-B5C4C68D0A69}" srcOrd="0" destOrd="0" presId="urn:microsoft.com/office/officeart/2016/7/layout/HexagonTimeline"/>
    <dgm:cxn modelId="{62469319-6C39-43C5-8BE5-27B7284F93F7}" type="presParOf" srcId="{CF9C7F8B-ACA5-4AF8-A08B-0E80CF03A32B}" destId="{F3640175-5629-4DC9-B69A-825E279ED299}" srcOrd="0" destOrd="0" presId="urn:microsoft.com/office/officeart/2016/7/layout/HexagonTimeline"/>
    <dgm:cxn modelId="{E1105266-81A4-4B9E-A1C9-AC597469B06C}" type="presParOf" srcId="{F3640175-5629-4DC9-B69A-825E279ED299}" destId="{497317B6-F0D0-4B41-8195-B5C4C68D0A69}" srcOrd="0" destOrd="0" presId="urn:microsoft.com/office/officeart/2016/7/layout/HexagonTimeline"/>
    <dgm:cxn modelId="{CB238DDA-CB30-4673-941C-C9D1CC3CCB49}" type="presParOf" srcId="{F3640175-5629-4DC9-B69A-825E279ED299}" destId="{3145F136-7DCF-4D12-B7EC-103A31A9E6AC}" srcOrd="1" destOrd="0" presId="urn:microsoft.com/office/officeart/2016/7/layout/HexagonTimeline"/>
    <dgm:cxn modelId="{C7D5D5F0-9E21-4F96-81D6-0A686546B025}" type="presParOf" srcId="{F3640175-5629-4DC9-B69A-825E279ED299}" destId="{872699CA-679F-4D5E-8F11-01B90C910EF5}" srcOrd="2" destOrd="0" presId="urn:microsoft.com/office/officeart/2016/7/layout/HexagonTimeline"/>
    <dgm:cxn modelId="{50A4B75D-AA21-4E6B-92D1-E06AD5367CC3}" type="presParOf" srcId="{F3640175-5629-4DC9-B69A-825E279ED299}" destId="{BC0B72C8-4E76-46A5-B606-D8B66E4CBD5C}" srcOrd="3" destOrd="0" presId="urn:microsoft.com/office/officeart/2016/7/layout/HexagonTimeline"/>
    <dgm:cxn modelId="{02632186-F43B-42AD-9FE7-09830343756E}" type="presParOf" srcId="{F3640175-5629-4DC9-B69A-825E279ED299}" destId="{09FD6FBA-F5DC-4D96-9DDE-36A6EE0C4184}" srcOrd="4" destOrd="0" presId="urn:microsoft.com/office/officeart/2016/7/layout/HexagonTimeline"/>
    <dgm:cxn modelId="{60A7953E-79F9-4405-98CA-73B0099745A2}" type="presParOf" srcId="{CF9C7F8B-ACA5-4AF8-A08B-0E80CF03A32B}" destId="{6A4B284A-4C67-47C7-9161-0EB12525D3FA}" srcOrd="1" destOrd="0" presId="urn:microsoft.com/office/officeart/2016/7/layout/HexagonTimeline"/>
    <dgm:cxn modelId="{8CCB8D40-E4B5-4972-BD51-A718E2557FB0}" type="presParOf" srcId="{CF9C7F8B-ACA5-4AF8-A08B-0E80CF03A32B}" destId="{25653124-9BAA-4AE1-8304-AA26FB2E3F53}" srcOrd="2"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Requirement</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endParaRPr lang="en-US" sz="1200" kern="1200" dirty="0"/>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Solutions</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Executions</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317B6-F0D0-4B41-8195-B5C4C68D0A69}">
      <dsp:nvSpPr>
        <dsp:cNvPr id="0" name=""/>
        <dsp:cNvSpPr/>
      </dsp:nvSpPr>
      <dsp:spPr>
        <a:xfrm>
          <a:off x="724757" y="1634490"/>
          <a:ext cx="3727323"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90000"/>
            </a:lnSpc>
            <a:spcBef>
              <a:spcPct val="0"/>
            </a:spcBef>
            <a:spcAft>
              <a:spcPct val="35000"/>
            </a:spcAft>
            <a:buNone/>
          </a:pPr>
          <a:r>
            <a:rPr lang="en-US" sz="1500" kern="1200" dirty="0"/>
            <a:t>Library</a:t>
          </a:r>
        </a:p>
      </dsp:txBody>
      <dsp:txXfrm>
        <a:off x="724757" y="1634490"/>
        <a:ext cx="3638169" cy="445770"/>
      </dsp:txXfrm>
    </dsp:sp>
    <dsp:sp modelId="{3145F136-7DCF-4D12-B7EC-103A31A9E6AC}">
      <dsp:nvSpPr>
        <dsp:cNvPr id="0" name=""/>
        <dsp:cNvSpPr/>
      </dsp:nvSpPr>
      <dsp:spPr>
        <a:xfrm>
          <a:off x="0" y="0"/>
          <a:ext cx="5176837" cy="1188720"/>
        </a:xfrm>
        <a:prstGeom prst="rect">
          <a:avLst/>
        </a:prstGeom>
        <a:noFill/>
        <a:ln>
          <a:noFill/>
        </a:ln>
        <a:effectLst/>
      </dsp:spPr>
      <dsp:style>
        <a:lnRef idx="0">
          <a:scrgbClr r="0" g="0" b="0"/>
        </a:lnRef>
        <a:fillRef idx="0">
          <a:scrgbClr r="0" g="0" b="0"/>
        </a:fillRef>
        <a:effectRef idx="0">
          <a:scrgbClr r="0" g="0" b="0"/>
        </a:effectRef>
        <a:fontRef idx="minor"/>
      </dsp:style>
    </dsp:sp>
    <dsp:sp modelId="{6A4B284A-4C67-47C7-9161-0EB12525D3FA}">
      <dsp:nvSpPr>
        <dsp:cNvPr id="0" name=""/>
        <dsp:cNvSpPr/>
      </dsp:nvSpPr>
      <dsp:spPr>
        <a:xfrm>
          <a:off x="4452080" y="1857375"/>
          <a:ext cx="1449514" cy="0"/>
        </a:xfrm>
        <a:custGeom>
          <a:avLst/>
          <a:gdLst/>
          <a:ahLst/>
          <a:cxnLst/>
          <a:rect l="0" t="0" r="0" b="0"/>
          <a:pathLst>
            <a:path>
              <a:moveTo>
                <a:pt x="0" y="0"/>
              </a:moveTo>
              <a:lnTo>
                <a:pt x="1449514"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72699CA-679F-4D5E-8F11-01B90C910EF5}">
      <dsp:nvSpPr>
        <dsp:cNvPr id="0" name=""/>
        <dsp:cNvSpPr/>
      </dsp:nvSpPr>
      <dsp:spPr>
        <a:xfrm>
          <a:off x="2588418"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C0B72C8-4E76-46A5-B606-D8B66E4CBD5C}">
      <dsp:nvSpPr>
        <dsp:cNvPr id="0" name=""/>
        <dsp:cNvSpPr/>
      </dsp:nvSpPr>
      <dsp:spPr>
        <a:xfrm>
          <a:off x="2551271"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5901594" y="1634490"/>
          <a:ext cx="3727323"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90000"/>
            </a:lnSpc>
            <a:spcBef>
              <a:spcPct val="0"/>
            </a:spcBef>
            <a:spcAft>
              <a:spcPct val="35000"/>
            </a:spcAft>
            <a:buNone/>
          </a:pPr>
          <a:r>
            <a:rPr lang="en-US" sz="1500" kern="1200" dirty="0"/>
            <a:t>Executions</a:t>
          </a:r>
        </a:p>
      </dsp:txBody>
      <dsp:txXfrm rot="10800000">
        <a:off x="5990748" y="1634490"/>
        <a:ext cx="3638169" cy="445770"/>
      </dsp:txXfrm>
    </dsp:sp>
    <dsp:sp modelId="{5401E5BC-5137-49E4-9201-53966AC64854}">
      <dsp:nvSpPr>
        <dsp:cNvPr id="0" name=""/>
        <dsp:cNvSpPr/>
      </dsp:nvSpPr>
      <dsp:spPr>
        <a:xfrm>
          <a:off x="5176837" y="2526029"/>
          <a:ext cx="5176837" cy="1188720"/>
        </a:xfrm>
        <a:prstGeom prst="rect">
          <a:avLst/>
        </a:prstGeom>
        <a:noFill/>
        <a:ln>
          <a:noFill/>
        </a:ln>
        <a:effectLst/>
      </dsp:spPr>
      <dsp:style>
        <a:lnRef idx="0">
          <a:scrgbClr r="0" g="0" b="0"/>
        </a:lnRef>
        <a:fillRef idx="0">
          <a:scrgbClr r="0" g="0" b="0"/>
        </a:fillRef>
        <a:effectRef idx="0">
          <a:scrgbClr r="0" g="0" b="0"/>
        </a:effectRef>
        <a:fontRef idx="minor"/>
      </dsp:style>
    </dsp:sp>
    <dsp:sp modelId="{74850E5A-A27F-4C49-B524-9BDA42FD5C7E}">
      <dsp:nvSpPr>
        <dsp:cNvPr id="0" name=""/>
        <dsp:cNvSpPr/>
      </dsp:nvSpPr>
      <dsp:spPr>
        <a:xfrm>
          <a:off x="7765256"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7728108"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5/22/2022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1623412"/>
            <a:ext cx="3758829" cy="2287229"/>
          </a:xfrm>
        </p:spPr>
        <p:txBody>
          <a:bodyPr>
            <a:normAutofit/>
          </a:bodyPr>
          <a:lstStyle/>
          <a:p>
            <a:pPr algn="l"/>
            <a:r>
              <a:rPr lang="en-US" sz="4400" dirty="0"/>
              <a:t>DS&amp;AI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err="1">
                <a:solidFill>
                  <a:srgbClr val="FC05CB"/>
                </a:solidFill>
              </a:rPr>
              <a:t>EgYMaSTeR</a:t>
            </a:r>
            <a:endParaRPr lang="en-US" sz="1800" dirty="0">
              <a:solidFill>
                <a:srgbClr val="FC05CB"/>
              </a:solidFill>
            </a:endParaRPr>
          </a:p>
          <a:p>
            <a:pPr algn="l"/>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AI</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8063882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91556-0314-1B72-75FE-9AEB049B4E15}"/>
              </a:ext>
            </a:extLst>
          </p:cNvPr>
          <p:cNvSpPr txBox="1"/>
          <p:nvPr/>
        </p:nvSpPr>
        <p:spPr>
          <a:xfrm>
            <a:off x="697948" y="724452"/>
            <a:ext cx="2041200" cy="523220"/>
          </a:xfrm>
          <a:prstGeom prst="rect">
            <a:avLst/>
          </a:prstGeom>
          <a:noFill/>
        </p:spPr>
        <p:txBody>
          <a:bodyPr wrap="none" rtlCol="0">
            <a:spAutoFit/>
          </a:bodyPr>
          <a:lstStyle/>
          <a:p>
            <a:r>
              <a:rPr lang="en-US" sz="2800" dirty="0"/>
              <a:t>Requirement</a:t>
            </a:r>
            <a:endParaRPr lang="en-US" dirty="0"/>
          </a:p>
        </p:txBody>
      </p:sp>
      <p:sp>
        <p:nvSpPr>
          <p:cNvPr id="5" name="Rectangle: Rounded Corners 4">
            <a:extLst>
              <a:ext uri="{FF2B5EF4-FFF2-40B4-BE49-F238E27FC236}">
                <a16:creationId xmlns:a16="http://schemas.microsoft.com/office/drawing/2014/main" id="{8BCD93AB-A127-DEC0-A053-29F20C20BE59}"/>
              </a:ext>
            </a:extLst>
          </p:cNvPr>
          <p:cNvSpPr/>
          <p:nvPr/>
        </p:nvSpPr>
        <p:spPr>
          <a:xfrm>
            <a:off x="6930887" y="2213112"/>
            <a:ext cx="3993322" cy="282271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t>Linear | Polynomial</a:t>
            </a:r>
          </a:p>
        </p:txBody>
      </p:sp>
      <p:sp>
        <p:nvSpPr>
          <p:cNvPr id="6" name="Rectangle: Rounded Corners 5">
            <a:extLst>
              <a:ext uri="{FF2B5EF4-FFF2-40B4-BE49-F238E27FC236}">
                <a16:creationId xmlns:a16="http://schemas.microsoft.com/office/drawing/2014/main" id="{188CFE1C-DE37-5F26-0A69-E84B84A83D72}"/>
              </a:ext>
            </a:extLst>
          </p:cNvPr>
          <p:cNvSpPr/>
          <p:nvPr/>
        </p:nvSpPr>
        <p:spPr>
          <a:xfrm>
            <a:off x="1166191" y="2213112"/>
            <a:ext cx="3993322" cy="282271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rPr>
              <a:t>Clean Data</a:t>
            </a:r>
          </a:p>
        </p:txBody>
      </p:sp>
    </p:spTree>
    <p:extLst>
      <p:ext uri="{BB962C8B-B14F-4D97-AF65-F5344CB8AC3E}">
        <p14:creationId xmlns:p14="http://schemas.microsoft.com/office/powerpoint/2010/main" val="419728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91556-0314-1B72-75FE-9AEB049B4E15}"/>
              </a:ext>
            </a:extLst>
          </p:cNvPr>
          <p:cNvSpPr txBox="1"/>
          <p:nvPr/>
        </p:nvSpPr>
        <p:spPr>
          <a:xfrm>
            <a:off x="697948" y="724452"/>
            <a:ext cx="1473480" cy="523220"/>
          </a:xfrm>
          <a:prstGeom prst="rect">
            <a:avLst/>
          </a:prstGeom>
          <a:noFill/>
        </p:spPr>
        <p:txBody>
          <a:bodyPr wrap="none" rtlCol="0">
            <a:spAutoFit/>
          </a:bodyPr>
          <a:lstStyle/>
          <a:p>
            <a:r>
              <a:rPr lang="en-US" sz="2800" dirty="0"/>
              <a:t>Cleaning</a:t>
            </a:r>
            <a:endParaRPr lang="en-US" dirty="0"/>
          </a:p>
        </p:txBody>
      </p:sp>
      <p:sp>
        <p:nvSpPr>
          <p:cNvPr id="8" name="TextBox 7">
            <a:extLst>
              <a:ext uri="{FF2B5EF4-FFF2-40B4-BE49-F238E27FC236}">
                <a16:creationId xmlns:a16="http://schemas.microsoft.com/office/drawing/2014/main" id="{DFFC22A2-10E0-2557-8EEF-42AFD1D3BF13}"/>
              </a:ext>
            </a:extLst>
          </p:cNvPr>
          <p:cNvSpPr txBox="1"/>
          <p:nvPr/>
        </p:nvSpPr>
        <p:spPr>
          <a:xfrm>
            <a:off x="2036418" y="1855304"/>
            <a:ext cx="453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Remove useless columns and rows</a:t>
            </a:r>
          </a:p>
        </p:txBody>
      </p:sp>
      <p:sp>
        <p:nvSpPr>
          <p:cNvPr id="10" name="TextBox 9">
            <a:extLst>
              <a:ext uri="{FF2B5EF4-FFF2-40B4-BE49-F238E27FC236}">
                <a16:creationId xmlns:a16="http://schemas.microsoft.com/office/drawing/2014/main" id="{60A19316-3ADB-BA61-A794-03CB9AA156D7}"/>
              </a:ext>
            </a:extLst>
          </p:cNvPr>
          <p:cNvSpPr txBox="1"/>
          <p:nvPr/>
        </p:nvSpPr>
        <p:spPr>
          <a:xfrm>
            <a:off x="2036418" y="2394226"/>
            <a:ext cx="85476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Deal with </a:t>
            </a:r>
            <a:r>
              <a:rPr lang="en-US" dirty="0" err="1"/>
              <a:t>NaN</a:t>
            </a:r>
            <a:r>
              <a:rPr lang="en-US" dirty="0"/>
              <a:t> values </a:t>
            </a:r>
            <a:r>
              <a:rPr lang="en-US" dirty="0">
                <a:highlight>
                  <a:srgbClr val="FF00FF"/>
                </a:highlight>
              </a:rPr>
              <a:t>(more than one option)</a:t>
            </a:r>
          </a:p>
        </p:txBody>
      </p:sp>
      <p:sp>
        <p:nvSpPr>
          <p:cNvPr id="11" name="TextBox 10">
            <a:extLst>
              <a:ext uri="{FF2B5EF4-FFF2-40B4-BE49-F238E27FC236}">
                <a16:creationId xmlns:a16="http://schemas.microsoft.com/office/drawing/2014/main" id="{36F13A29-B17F-7182-44CC-3C55E1A25787}"/>
              </a:ext>
            </a:extLst>
          </p:cNvPr>
          <p:cNvSpPr txBox="1"/>
          <p:nvPr/>
        </p:nvSpPr>
        <p:spPr>
          <a:xfrm>
            <a:off x="2036418" y="2933148"/>
            <a:ext cx="453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Remove Duplicate</a:t>
            </a:r>
          </a:p>
        </p:txBody>
      </p:sp>
      <p:sp>
        <p:nvSpPr>
          <p:cNvPr id="12" name="TextBox 11">
            <a:extLst>
              <a:ext uri="{FF2B5EF4-FFF2-40B4-BE49-F238E27FC236}">
                <a16:creationId xmlns:a16="http://schemas.microsoft.com/office/drawing/2014/main" id="{0974597A-AC81-4BBC-259C-EE05245AD390}"/>
              </a:ext>
            </a:extLst>
          </p:cNvPr>
          <p:cNvSpPr txBox="1"/>
          <p:nvPr/>
        </p:nvSpPr>
        <p:spPr>
          <a:xfrm>
            <a:off x="2036417" y="3472070"/>
            <a:ext cx="453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Apply feature scaling</a:t>
            </a:r>
          </a:p>
        </p:txBody>
      </p:sp>
      <p:sp>
        <p:nvSpPr>
          <p:cNvPr id="14" name="TextBox 13">
            <a:extLst>
              <a:ext uri="{FF2B5EF4-FFF2-40B4-BE49-F238E27FC236}">
                <a16:creationId xmlns:a16="http://schemas.microsoft.com/office/drawing/2014/main" id="{3AFCC5DB-C1BD-5FAC-FB95-C6AD9E1FA262}"/>
              </a:ext>
            </a:extLst>
          </p:cNvPr>
          <p:cNvSpPr txBox="1"/>
          <p:nvPr/>
        </p:nvSpPr>
        <p:spPr>
          <a:xfrm>
            <a:off x="2036416" y="4010992"/>
            <a:ext cx="9691757"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Convert categorical columns to numerical columns </a:t>
            </a:r>
            <a:r>
              <a:rPr lang="en-US" dirty="0">
                <a:highlight>
                  <a:srgbClr val="FF00FF"/>
                </a:highlight>
              </a:rPr>
              <a:t>(</a:t>
            </a:r>
            <a:r>
              <a:rPr lang="en-US" sz="1400" dirty="0">
                <a:highlight>
                  <a:srgbClr val="FF00FF"/>
                </a:highlight>
              </a:rPr>
              <a:t>One hot encoding and label encoding</a:t>
            </a:r>
            <a:r>
              <a:rPr lang="en-US" dirty="0">
                <a:highlight>
                  <a:srgbClr val="FF00FF"/>
                </a:highlight>
              </a:rPr>
              <a:t>)</a:t>
            </a:r>
          </a:p>
        </p:txBody>
      </p:sp>
      <p:sp>
        <p:nvSpPr>
          <p:cNvPr id="15" name="TextBox 14">
            <a:extLst>
              <a:ext uri="{FF2B5EF4-FFF2-40B4-BE49-F238E27FC236}">
                <a16:creationId xmlns:a16="http://schemas.microsoft.com/office/drawing/2014/main" id="{67ACDE82-6764-FBA3-CAEF-1DE9A546956C}"/>
              </a:ext>
            </a:extLst>
          </p:cNvPr>
          <p:cNvSpPr txBox="1"/>
          <p:nvPr/>
        </p:nvSpPr>
        <p:spPr>
          <a:xfrm>
            <a:off x="2036415" y="4549914"/>
            <a:ext cx="9691757" cy="369332"/>
          </a:xfrm>
          <a:prstGeom prst="rect">
            <a:avLst/>
          </a:prstGeom>
          <a:noFill/>
        </p:spPr>
        <p:txBody>
          <a:bodyPr wrap="square" rtlCol="0">
            <a:spAutoFit/>
          </a:bodyPr>
          <a:lstStyle/>
          <a:p>
            <a:pPr marL="285750" indent="-285750">
              <a:buFont typeface="Arial" panose="020B0604020202020204" pitchFamily="34" charset="0"/>
              <a:buChar char="•"/>
            </a:pPr>
            <a:r>
              <a:rPr lang="en-US" dirty="0"/>
              <a:t>Check all columns proper datatypes</a:t>
            </a:r>
          </a:p>
        </p:txBody>
      </p:sp>
    </p:spTree>
    <p:extLst>
      <p:ext uri="{BB962C8B-B14F-4D97-AF65-F5344CB8AC3E}">
        <p14:creationId xmlns:p14="http://schemas.microsoft.com/office/powerpoint/2010/main" val="172178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91556-0314-1B72-75FE-9AEB049B4E15}"/>
              </a:ext>
            </a:extLst>
          </p:cNvPr>
          <p:cNvSpPr txBox="1"/>
          <p:nvPr/>
        </p:nvSpPr>
        <p:spPr>
          <a:xfrm>
            <a:off x="697948" y="724452"/>
            <a:ext cx="1774845" cy="523220"/>
          </a:xfrm>
          <a:prstGeom prst="rect">
            <a:avLst/>
          </a:prstGeom>
          <a:noFill/>
        </p:spPr>
        <p:txBody>
          <a:bodyPr wrap="none" rtlCol="0">
            <a:spAutoFit/>
          </a:bodyPr>
          <a:lstStyle/>
          <a:p>
            <a:r>
              <a:rPr lang="en-US" sz="2800" dirty="0"/>
              <a:t>Algorithms</a:t>
            </a:r>
            <a:endParaRPr lang="en-US" dirty="0"/>
          </a:p>
        </p:txBody>
      </p:sp>
      <p:sp>
        <p:nvSpPr>
          <p:cNvPr id="8" name="TextBox 7">
            <a:extLst>
              <a:ext uri="{FF2B5EF4-FFF2-40B4-BE49-F238E27FC236}">
                <a16:creationId xmlns:a16="http://schemas.microsoft.com/office/drawing/2014/main" id="{DFFC22A2-10E0-2557-8EEF-42AFD1D3BF13}"/>
              </a:ext>
            </a:extLst>
          </p:cNvPr>
          <p:cNvSpPr txBox="1"/>
          <p:nvPr/>
        </p:nvSpPr>
        <p:spPr>
          <a:xfrm>
            <a:off x="2036418" y="2500244"/>
            <a:ext cx="453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Linear regression</a:t>
            </a:r>
          </a:p>
        </p:txBody>
      </p:sp>
      <p:sp>
        <p:nvSpPr>
          <p:cNvPr id="11" name="TextBox 10">
            <a:extLst>
              <a:ext uri="{FF2B5EF4-FFF2-40B4-BE49-F238E27FC236}">
                <a16:creationId xmlns:a16="http://schemas.microsoft.com/office/drawing/2014/main" id="{36F13A29-B17F-7182-44CC-3C55E1A25787}"/>
              </a:ext>
            </a:extLst>
          </p:cNvPr>
          <p:cNvSpPr txBox="1"/>
          <p:nvPr/>
        </p:nvSpPr>
        <p:spPr>
          <a:xfrm>
            <a:off x="2036415" y="4115042"/>
            <a:ext cx="453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Polynomial regression </a:t>
            </a:r>
          </a:p>
        </p:txBody>
      </p:sp>
      <p:sp>
        <p:nvSpPr>
          <p:cNvPr id="3" name="Oval 2">
            <a:extLst>
              <a:ext uri="{FF2B5EF4-FFF2-40B4-BE49-F238E27FC236}">
                <a16:creationId xmlns:a16="http://schemas.microsoft.com/office/drawing/2014/main" id="{E65D56D4-94E7-42CD-C75E-D9EF09FEE193}"/>
              </a:ext>
            </a:extLst>
          </p:cNvPr>
          <p:cNvSpPr/>
          <p:nvPr/>
        </p:nvSpPr>
        <p:spPr>
          <a:xfrm>
            <a:off x="7699512" y="1677504"/>
            <a:ext cx="3502992" cy="350299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solidFill>
                  <a:schemeClr val="bg1"/>
                </a:solidFill>
              </a:rPr>
              <a:t>Y = difference between (revenue , budget)</a:t>
            </a:r>
          </a:p>
        </p:txBody>
      </p:sp>
    </p:spTree>
    <p:extLst>
      <p:ext uri="{BB962C8B-B14F-4D97-AF65-F5344CB8AC3E}">
        <p14:creationId xmlns:p14="http://schemas.microsoft.com/office/powerpoint/2010/main" val="268773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91556-0314-1B72-75FE-9AEB049B4E15}"/>
              </a:ext>
            </a:extLst>
          </p:cNvPr>
          <p:cNvSpPr txBox="1"/>
          <p:nvPr/>
        </p:nvSpPr>
        <p:spPr>
          <a:xfrm>
            <a:off x="697948" y="724452"/>
            <a:ext cx="1090363" cy="523220"/>
          </a:xfrm>
          <a:prstGeom prst="rect">
            <a:avLst/>
          </a:prstGeom>
          <a:noFill/>
        </p:spPr>
        <p:txBody>
          <a:bodyPr wrap="none" rtlCol="0">
            <a:spAutoFit/>
          </a:bodyPr>
          <a:lstStyle/>
          <a:p>
            <a:r>
              <a:rPr lang="en-US" sz="2800" dirty="0"/>
              <a:t>Bonus</a:t>
            </a:r>
            <a:endParaRPr lang="en-US" dirty="0"/>
          </a:p>
        </p:txBody>
      </p:sp>
      <p:sp>
        <p:nvSpPr>
          <p:cNvPr id="8" name="TextBox 7">
            <a:extLst>
              <a:ext uri="{FF2B5EF4-FFF2-40B4-BE49-F238E27FC236}">
                <a16:creationId xmlns:a16="http://schemas.microsoft.com/office/drawing/2014/main" id="{DFFC22A2-10E0-2557-8EEF-42AFD1D3BF13}"/>
              </a:ext>
            </a:extLst>
          </p:cNvPr>
          <p:cNvSpPr txBox="1"/>
          <p:nvPr/>
        </p:nvSpPr>
        <p:spPr>
          <a:xfrm>
            <a:off x="2036414" y="2610680"/>
            <a:ext cx="453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Feature extraction</a:t>
            </a:r>
          </a:p>
        </p:txBody>
      </p:sp>
      <p:sp>
        <p:nvSpPr>
          <p:cNvPr id="11" name="TextBox 10">
            <a:extLst>
              <a:ext uri="{FF2B5EF4-FFF2-40B4-BE49-F238E27FC236}">
                <a16:creationId xmlns:a16="http://schemas.microsoft.com/office/drawing/2014/main" id="{36F13A29-B17F-7182-44CC-3C55E1A25787}"/>
              </a:ext>
            </a:extLst>
          </p:cNvPr>
          <p:cNvSpPr txBox="1"/>
          <p:nvPr/>
        </p:nvSpPr>
        <p:spPr>
          <a:xfrm>
            <a:off x="2036413" y="3258308"/>
            <a:ext cx="453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New Algorithms</a:t>
            </a:r>
          </a:p>
        </p:txBody>
      </p:sp>
      <p:sp>
        <p:nvSpPr>
          <p:cNvPr id="6" name="TextBox 5">
            <a:extLst>
              <a:ext uri="{FF2B5EF4-FFF2-40B4-BE49-F238E27FC236}">
                <a16:creationId xmlns:a16="http://schemas.microsoft.com/office/drawing/2014/main" id="{D047E4B4-5EBF-F877-0B61-5015BCF3CDAC}"/>
              </a:ext>
            </a:extLst>
          </p:cNvPr>
          <p:cNvSpPr txBox="1"/>
          <p:nvPr/>
        </p:nvSpPr>
        <p:spPr>
          <a:xfrm>
            <a:off x="2036412" y="3905936"/>
            <a:ext cx="453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Data scaling</a:t>
            </a:r>
          </a:p>
        </p:txBody>
      </p:sp>
    </p:spTree>
    <p:extLst>
      <p:ext uri="{BB962C8B-B14F-4D97-AF65-F5344CB8AC3E}">
        <p14:creationId xmlns:p14="http://schemas.microsoft.com/office/powerpoint/2010/main" val="174979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DS</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16766479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39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91556-0314-1B72-75FE-9AEB049B4E15}"/>
              </a:ext>
            </a:extLst>
          </p:cNvPr>
          <p:cNvSpPr txBox="1"/>
          <p:nvPr/>
        </p:nvSpPr>
        <p:spPr>
          <a:xfrm>
            <a:off x="697948" y="724452"/>
            <a:ext cx="2435218" cy="523220"/>
          </a:xfrm>
          <a:prstGeom prst="rect">
            <a:avLst/>
          </a:prstGeom>
          <a:noFill/>
        </p:spPr>
        <p:txBody>
          <a:bodyPr wrap="none" rtlCol="0">
            <a:spAutoFit/>
          </a:bodyPr>
          <a:lstStyle/>
          <a:p>
            <a:r>
              <a:rPr lang="en-US" sz="2800" dirty="0"/>
              <a:t>Generic Library</a:t>
            </a:r>
          </a:p>
        </p:txBody>
      </p:sp>
      <p:sp>
        <p:nvSpPr>
          <p:cNvPr id="8" name="TextBox 7">
            <a:extLst>
              <a:ext uri="{FF2B5EF4-FFF2-40B4-BE49-F238E27FC236}">
                <a16:creationId xmlns:a16="http://schemas.microsoft.com/office/drawing/2014/main" id="{DFFC22A2-10E0-2557-8EEF-42AFD1D3BF13}"/>
              </a:ext>
            </a:extLst>
          </p:cNvPr>
          <p:cNvSpPr txBox="1"/>
          <p:nvPr/>
        </p:nvSpPr>
        <p:spPr>
          <a:xfrm>
            <a:off x="2036414" y="2610680"/>
            <a:ext cx="9815447" cy="369332"/>
          </a:xfrm>
          <a:prstGeom prst="rect">
            <a:avLst/>
          </a:prstGeom>
          <a:noFill/>
        </p:spPr>
        <p:txBody>
          <a:bodyPr wrap="square" rtlCol="0">
            <a:spAutoFit/>
          </a:bodyPr>
          <a:lstStyle/>
          <a:p>
            <a:pPr marL="285750" indent="-285750">
              <a:buFont typeface="Arial" panose="020B0604020202020204" pitchFamily="34" charset="0"/>
              <a:buChar char="•"/>
            </a:pPr>
            <a:r>
              <a:rPr lang="en-US" dirty="0"/>
              <a:t>It contains a lot of classes like ( stack, set, list, …)</a:t>
            </a:r>
          </a:p>
        </p:txBody>
      </p:sp>
      <p:sp>
        <p:nvSpPr>
          <p:cNvPr id="11" name="TextBox 10">
            <a:extLst>
              <a:ext uri="{FF2B5EF4-FFF2-40B4-BE49-F238E27FC236}">
                <a16:creationId xmlns:a16="http://schemas.microsoft.com/office/drawing/2014/main" id="{36F13A29-B17F-7182-44CC-3C55E1A25787}"/>
              </a:ext>
            </a:extLst>
          </p:cNvPr>
          <p:cNvSpPr txBox="1"/>
          <p:nvPr/>
        </p:nvSpPr>
        <p:spPr>
          <a:xfrm>
            <a:off x="2036413" y="3258308"/>
            <a:ext cx="5548248"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2B91AF"/>
                </a:solidFill>
                <a:latin typeface="Consolas" panose="020B0609020204030204" pitchFamily="49" charset="0"/>
              </a:rPr>
              <a:t>Dictionary is hash table structure </a:t>
            </a:r>
            <a:endParaRPr lang="en-US" dirty="0"/>
          </a:p>
        </p:txBody>
      </p:sp>
      <p:sp>
        <p:nvSpPr>
          <p:cNvPr id="6" name="TextBox 5">
            <a:extLst>
              <a:ext uri="{FF2B5EF4-FFF2-40B4-BE49-F238E27FC236}">
                <a16:creationId xmlns:a16="http://schemas.microsoft.com/office/drawing/2014/main" id="{D047E4B4-5EBF-F877-0B61-5015BCF3CDAC}"/>
              </a:ext>
            </a:extLst>
          </p:cNvPr>
          <p:cNvSpPr txBox="1"/>
          <p:nvPr/>
        </p:nvSpPr>
        <p:spPr>
          <a:xfrm>
            <a:off x="2036412" y="3905936"/>
            <a:ext cx="4536661"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Contain key and value </a:t>
            </a:r>
          </a:p>
        </p:txBody>
      </p:sp>
      <p:sp>
        <p:nvSpPr>
          <p:cNvPr id="7" name="TextBox 6">
            <a:extLst>
              <a:ext uri="{FF2B5EF4-FFF2-40B4-BE49-F238E27FC236}">
                <a16:creationId xmlns:a16="http://schemas.microsoft.com/office/drawing/2014/main" id="{4630776E-AFD2-01B2-CA74-B959A459E487}"/>
              </a:ext>
            </a:extLst>
          </p:cNvPr>
          <p:cNvSpPr txBox="1"/>
          <p:nvPr/>
        </p:nvSpPr>
        <p:spPr>
          <a:xfrm>
            <a:off x="2036411" y="4553564"/>
            <a:ext cx="4536661" cy="646331"/>
          </a:xfrm>
          <a:prstGeom prst="rect">
            <a:avLst/>
          </a:prstGeom>
          <a:noFill/>
        </p:spPr>
        <p:txBody>
          <a:bodyPr wrap="square" rtlCol="0">
            <a:spAutoFit/>
          </a:bodyPr>
          <a:lstStyle/>
          <a:p>
            <a:pPr marL="285750" indent="-285750">
              <a:buFont typeface="Arial" panose="020B0604020202020204" pitchFamily="34" charset="0"/>
              <a:buChar char="•"/>
            </a:pPr>
            <a:r>
              <a:rPr lang="en-US" dirty="0"/>
              <a:t>Add, contains, clear, </a:t>
            </a:r>
            <a:r>
              <a:rPr lang="en-US" dirty="0" err="1"/>
              <a:t>containsKey</a:t>
            </a:r>
            <a:r>
              <a:rPr lang="en-US" dirty="0"/>
              <a:t>, </a:t>
            </a:r>
            <a:r>
              <a:rPr lang="en-US" dirty="0" err="1"/>
              <a:t>containsValue</a:t>
            </a:r>
            <a:r>
              <a:rPr lang="en-US" dirty="0"/>
              <a:t>, remove</a:t>
            </a:r>
          </a:p>
        </p:txBody>
      </p:sp>
    </p:spTree>
    <p:extLst>
      <p:ext uri="{BB962C8B-B14F-4D97-AF65-F5344CB8AC3E}">
        <p14:creationId xmlns:p14="http://schemas.microsoft.com/office/powerpoint/2010/main" val="1737724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6B1AA5-34FB-4911-12AD-9B6971B8D2BD}"/>
              </a:ext>
            </a:extLst>
          </p:cNvPr>
          <p:cNvSpPr txBox="1"/>
          <p:nvPr/>
        </p:nvSpPr>
        <p:spPr>
          <a:xfrm>
            <a:off x="2759325" y="2716696"/>
            <a:ext cx="6316264" cy="1015663"/>
          </a:xfrm>
          <a:prstGeom prst="rect">
            <a:avLst/>
          </a:prstGeom>
          <a:noFill/>
        </p:spPr>
        <p:txBody>
          <a:bodyPr wrap="square" rtlCol="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Thanks</a:t>
            </a:r>
          </a:p>
        </p:txBody>
      </p:sp>
    </p:spTree>
    <p:extLst>
      <p:ext uri="{BB962C8B-B14F-4D97-AF65-F5344CB8AC3E}">
        <p14:creationId xmlns:p14="http://schemas.microsoft.com/office/powerpoint/2010/main" val="38989587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A6A73D1965A9E4FB610CC3E52E7E3EE" ma:contentTypeVersion="5" ma:contentTypeDescription="Create a new document." ma:contentTypeScope="" ma:versionID="f767ae1daaa230159e7f253927000d75">
  <xsd:schema xmlns:xsd="http://www.w3.org/2001/XMLSchema" xmlns:xs="http://www.w3.org/2001/XMLSchema" xmlns:p="http://schemas.microsoft.com/office/2006/metadata/properties" xmlns:ns3="97c145a1-21d4-4452-8d03-cd8e83ebdcb6" xmlns:ns4="0fd51442-9ef4-4aa4-884f-d91b77722268" targetNamespace="http://schemas.microsoft.com/office/2006/metadata/properties" ma:root="true" ma:fieldsID="7558d3bd0d2d7107ce4365ea7f727689" ns3:_="" ns4:_="">
    <xsd:import namespace="97c145a1-21d4-4452-8d03-cd8e83ebdcb6"/>
    <xsd:import namespace="0fd51442-9ef4-4aa4-884f-d91b7772226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145a1-21d4-4452-8d03-cd8e83ebd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d51442-9ef4-4aa4-884f-d91b777222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documentManagement/types"/>
    <ds:schemaRef ds:uri="97c145a1-21d4-4452-8d03-cd8e83ebdcb6"/>
    <ds:schemaRef ds:uri="http://purl.org/dc/dcmitype/"/>
    <ds:schemaRef ds:uri="http://schemas.microsoft.com/office/2006/metadata/properties"/>
    <ds:schemaRef ds:uri="http://purl.org/dc/terms/"/>
    <ds:schemaRef ds:uri="http://www.w3.org/XML/1998/namespace"/>
    <ds:schemaRef ds:uri="http://purl.org/dc/elements/1.1/"/>
    <ds:schemaRef ds:uri="http://schemas.openxmlformats.org/package/2006/metadata/core-properties"/>
    <ds:schemaRef ds:uri="http://schemas.microsoft.com/office/infopath/2007/PartnerControls"/>
    <ds:schemaRef ds:uri="0fd51442-9ef4-4aa4-884f-d91b77722268"/>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5839422A-9A94-4AB4-B9AC-C52D71E652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c145a1-21d4-4452-8d03-cd8e83ebdcb6"/>
    <ds:schemaRef ds:uri="0fd51442-9ef4-4aa4-884f-d91b777222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{B9FBF63E-28BE-441B-8118-9FCC24465BAB}tf00934815_win32</Template>
  <TotalTime>85</TotalTime>
  <Words>117</Words>
  <Application>Microsoft Office PowerPoint</Application>
  <PresentationFormat>Widescreen</PresentationFormat>
  <Paragraphs>33</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Consolas</vt:lpstr>
      <vt:lpstr>Goudy Old Style</vt:lpstr>
      <vt:lpstr>Wingdings 2</vt:lpstr>
      <vt:lpstr>SlateVTI</vt:lpstr>
      <vt:lpstr>DS&amp;AI Project</vt:lpstr>
      <vt:lpstr>AI</vt:lpstr>
      <vt:lpstr>PowerPoint Presentation</vt:lpstr>
      <vt:lpstr>PowerPoint Presentation</vt:lpstr>
      <vt:lpstr>PowerPoint Presentation</vt:lpstr>
      <vt:lpstr>PowerPoint Presentation</vt:lpstr>
      <vt:lpst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DS&amp;AI Project</dc:title>
  <dc:creator>محمد عماد على متولى</dc:creator>
  <cp:lastModifiedBy>محمد عماد على متولى</cp:lastModifiedBy>
  <cp:revision>1</cp:revision>
  <dcterms:created xsi:type="dcterms:W3CDTF">2022-05-22T05:30:45Z</dcterms:created>
  <dcterms:modified xsi:type="dcterms:W3CDTF">2022-05-22T06:55:54Z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0x0101002A6A73D1965A9E4FB610CC3E52E7E3EE</vt:lpwstr>
  </property>
</Properties>
</file>